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png" ContentType="image/png"/>
  <Default Extension="rels" ContentType="application/vnd.openxmlformats-package.relationships+xml"/>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slideLayouts/slideLayout16.xml" ContentType="application/vnd.openxmlformats-officedocument.presentationml.slideLayout+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Default Extension="pdf" ContentType="application/pd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62" r:id="rId5"/>
    <p:sldId id="259" r:id="rId6"/>
    <p:sldId id="260" r:id="rId7"/>
    <p:sldId id="261"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1" d="100"/>
          <a:sy n="91" d="100"/>
        </p:scale>
        <p:origin x="-68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D7E093F-9F3F-344C-9293-914C2238F59A}" type="datetimeFigureOut">
              <a:rPr lang="en-US" smtClean="0"/>
              <a:t>1/18/11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D7E093F-9F3F-344C-9293-914C2238F59A}" type="datetimeFigureOut">
              <a:rPr lang="en-US" smtClean="0"/>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717F91-851C-AD4E-B743-CA66B1A6DEEB}"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D7E093F-9F3F-344C-9293-914C2238F59A}" type="datetimeFigureOut">
              <a:rPr lang="en-US" smtClean="0"/>
              <a:t>1/18/11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717F91-851C-AD4E-B743-CA66B1A6DEEB}"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DD7E093F-9F3F-344C-9293-914C2238F59A}" type="datetimeFigureOut">
              <a:rPr lang="en-US" smtClean="0"/>
              <a:t>1/18/11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717F91-851C-AD4E-B743-CA66B1A6DEEB}"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D7E093F-9F3F-344C-9293-914C2238F59A}" type="datetimeFigureOut">
              <a:rPr lang="en-US" smtClean="0"/>
              <a:t>1/18/11</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D7E093F-9F3F-344C-9293-914C2238F59A}" type="datetimeFigureOut">
              <a:rPr lang="en-US" smtClean="0"/>
              <a:t>1/18/11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03717F91-851C-AD4E-B743-CA66B1A6DEEB}"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7E093F-9F3F-344C-9293-914C2238F59A}" type="datetimeFigureOut">
              <a:rPr lang="en-US" smtClean="0"/>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717F91-851C-AD4E-B743-CA66B1A6DEEB}"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DD7E093F-9F3F-344C-9293-914C2238F59A}" type="datetimeFigureOut">
              <a:rPr lang="en-US" smtClean="0"/>
              <a:t>1/18/11</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03717F91-851C-AD4E-B743-CA66B1A6DEEB}"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DD7E093F-9F3F-344C-9293-914C2238F59A}" type="datetimeFigureOut">
              <a:rPr lang="en-US" smtClean="0"/>
              <a:t>1/18/11</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03717F91-851C-AD4E-B743-CA66B1A6DEEB}"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D7E093F-9F3F-344C-9293-914C2238F59A}" type="datetimeFigureOut">
              <a:rPr lang="en-US" smtClean="0"/>
              <a:t>1/18/11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03717F91-851C-AD4E-B743-CA66B1A6DEEB}"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D7E093F-9F3F-344C-9293-914C2238F59A}" type="datetimeFigureOut">
              <a:rPr lang="en-US" smtClean="0"/>
              <a:t>1/18/11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717F91-851C-AD4E-B743-CA66B1A6DEE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D7E093F-9F3F-344C-9293-914C2238F59A}" type="datetimeFigureOut">
              <a:rPr lang="en-US" smtClean="0"/>
              <a:t>1/18/11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717F91-851C-AD4E-B743-CA66B1A6DEEB}"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D7E093F-9F3F-344C-9293-914C2238F59A}" type="datetimeFigureOut">
              <a:rPr lang="en-US" smtClean="0"/>
              <a:t>1/18/11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717F91-851C-AD4E-B743-CA66B1A6DEEB}"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D7E093F-9F3F-344C-9293-914C2238F59A}" type="datetimeFigureOut">
              <a:rPr lang="en-US" smtClean="0"/>
              <a:t>1/18/11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717F91-851C-AD4E-B743-CA66B1A6DEEB}"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D7E093F-9F3F-344C-9293-914C2238F59A}" type="datetimeFigureOut">
              <a:rPr lang="en-US" smtClean="0"/>
              <a:t>1/18/11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DD7E093F-9F3F-344C-9293-914C2238F59A}" type="datetimeFigureOut">
              <a:rPr lang="en-US" smtClean="0"/>
              <a:t>1/18/11</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03717F91-851C-AD4E-B743-CA66B1A6DEEB}"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D7E093F-9F3F-344C-9293-914C2238F59A}" type="datetimeFigureOut">
              <a:rPr lang="en-US" smtClean="0"/>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717F91-851C-AD4E-B743-CA66B1A6DEE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D7E093F-9F3F-344C-9293-914C2238F59A}" type="datetimeFigureOut">
              <a:rPr lang="en-US" smtClean="0"/>
              <a:t>1/18/11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717F91-851C-AD4E-B743-CA66B1A6DEEB}"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D7E093F-9F3F-344C-9293-914C2238F59A}" type="datetimeFigureOut">
              <a:rPr lang="en-US" smtClean="0"/>
              <a:t>1/18/11</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03717F91-851C-AD4E-B743-CA66B1A6DEE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D7E093F-9F3F-344C-9293-914C2238F59A}" type="datetimeFigureOut">
              <a:rPr lang="en-US" smtClean="0"/>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717F91-851C-AD4E-B743-CA66B1A6DEEB}"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DD7E093F-9F3F-344C-9293-914C2238F59A}" type="datetimeFigureOut">
              <a:rPr lang="en-US" smtClean="0"/>
              <a:t>1/18/11</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03717F91-851C-AD4E-B743-CA66B1A6DEE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df"/><Relationship Id="rId5" Type="http://schemas.openxmlformats.org/officeDocument/2006/relationships/image" Target="../media/image4.png"/><Relationship Id="rId6" Type="http://schemas.openxmlformats.org/officeDocument/2006/relationships/image" Target="../media/image5.pdf"/><Relationship Id="rId7" Type="http://schemas.openxmlformats.org/officeDocument/2006/relationships/image" Target="../media/image6.png"/><Relationship Id="rId1" Type="http://schemas.openxmlformats.org/officeDocument/2006/relationships/slideLayout" Target="../slideLayouts/slideLayout6.xml"/><Relationship Id="rId2" Type="http://schemas.openxmlformats.org/officeDocument/2006/relationships/image" Target="../media/image1.pd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Writing to Inform</a:t>
            </a:r>
            <a:endParaRPr lang="en-US" dirty="0"/>
          </a:p>
        </p:txBody>
      </p:sp>
      <p:sp>
        <p:nvSpPr>
          <p:cNvPr id="3" name="Subtitle 2"/>
          <p:cNvSpPr>
            <a:spLocks noGrp="1"/>
          </p:cNvSpPr>
          <p:nvPr>
            <p:ph type="subTitle" idx="1"/>
          </p:nvPr>
        </p:nvSpPr>
        <p:spPr/>
        <p:txBody>
          <a:bodyPr/>
          <a:lstStyle/>
          <a:p>
            <a:r>
              <a:rPr lang="en-US" dirty="0" smtClean="0"/>
              <a:t>English Composition 1301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Suggestions </a:t>
            </a:r>
            <a:r>
              <a:rPr lang="en-US" i="1" dirty="0" smtClean="0"/>
              <a:t>continued …</a:t>
            </a:r>
            <a:endParaRPr lang="en-US" i="1" dirty="0"/>
          </a:p>
        </p:txBody>
      </p:sp>
      <p:sp>
        <p:nvSpPr>
          <p:cNvPr id="3" name="Content Placeholder 2"/>
          <p:cNvSpPr>
            <a:spLocks noGrp="1"/>
          </p:cNvSpPr>
          <p:nvPr>
            <p:ph sz="half" idx="1"/>
          </p:nvPr>
        </p:nvSpPr>
        <p:spPr/>
        <p:txBody>
          <a:bodyPr>
            <a:normAutofit/>
          </a:bodyPr>
          <a:lstStyle/>
          <a:p>
            <a:r>
              <a:rPr lang="en-US" b="1" dirty="0" smtClean="0"/>
              <a:t>Provide specific examples to clarify abstract points.</a:t>
            </a:r>
            <a:r>
              <a:rPr lang="en-US" b="1" dirty="0" smtClean="0"/>
              <a:t> </a:t>
            </a:r>
          </a:p>
          <a:p>
            <a:r>
              <a:rPr lang="en-US" dirty="0" smtClean="0"/>
              <a:t>Including </a:t>
            </a:r>
            <a:r>
              <a:rPr lang="en-US" dirty="0" smtClean="0"/>
              <a:t>specific examples when your information gets too abstract or confusing helps readers visualize what you mean</a:t>
            </a:r>
            <a:r>
              <a:rPr lang="en-US" dirty="0" smtClean="0"/>
              <a:t>.</a:t>
            </a:r>
          </a:p>
          <a:p>
            <a:r>
              <a:rPr lang="en-US" dirty="0" smtClean="0"/>
              <a:t>For </a:t>
            </a:r>
            <a:r>
              <a:rPr lang="en-US" dirty="0" smtClean="0"/>
              <a:t>instance, if you tell readers that modernist poets like T.S. Eliot often wrote about the hollowness of </a:t>
            </a:r>
            <a:r>
              <a:rPr lang="en-US" dirty="0" smtClean="0"/>
              <a:t>life, follow </a:t>
            </a:r>
            <a:r>
              <a:rPr lang="en-US" dirty="0" smtClean="0"/>
              <a:t>it up with an </a:t>
            </a:r>
            <a:r>
              <a:rPr lang="en-US" dirty="0" smtClean="0"/>
              <a:t>example.</a:t>
            </a:r>
          </a:p>
        </p:txBody>
      </p:sp>
      <p:sp>
        <p:nvSpPr>
          <p:cNvPr id="5" name="Content Placeholder 4"/>
          <p:cNvSpPr>
            <a:spLocks noGrp="1"/>
          </p:cNvSpPr>
          <p:nvPr>
            <p:ph sz="half" idx="2"/>
          </p:nvPr>
        </p:nvSpPr>
        <p:spPr/>
        <p:txBody>
          <a:bodyPr/>
          <a:lstStyle/>
          <a:p>
            <a:r>
              <a:rPr lang="en-US" dirty="0" smtClean="0"/>
              <a:t>The following lines from Eliot's "The Hollow Men" do that nicely:</a:t>
            </a:r>
          </a:p>
          <a:p>
            <a:endParaRPr lang="en-US" dirty="0"/>
          </a:p>
        </p:txBody>
      </p:sp>
      <p:sp>
        <p:nvSpPr>
          <p:cNvPr id="4" name="TextBox 3"/>
          <p:cNvSpPr txBox="1"/>
          <p:nvPr/>
        </p:nvSpPr>
        <p:spPr>
          <a:xfrm>
            <a:off x="4898198" y="2889045"/>
            <a:ext cx="3474790" cy="3416320"/>
          </a:xfrm>
          <a:prstGeom prst="rect">
            <a:avLst/>
          </a:prstGeom>
          <a:noFill/>
        </p:spPr>
        <p:txBody>
          <a:bodyPr wrap="square" rtlCol="0">
            <a:spAutoFit/>
          </a:bodyPr>
          <a:lstStyle/>
          <a:p>
            <a:r>
              <a:rPr lang="en-US" dirty="0" smtClean="0"/>
              <a:t>"We are the hollow men</a:t>
            </a:r>
            <a:br>
              <a:rPr lang="en-US" dirty="0" smtClean="0"/>
            </a:br>
            <a:r>
              <a:rPr lang="en-US" dirty="0" smtClean="0"/>
              <a:t>We are the stuffed men</a:t>
            </a:r>
            <a:br>
              <a:rPr lang="en-US" dirty="0" smtClean="0"/>
            </a:br>
            <a:r>
              <a:rPr lang="en-US" dirty="0" smtClean="0"/>
              <a:t>Leaning together</a:t>
            </a:r>
            <a:br>
              <a:rPr lang="en-US" dirty="0" smtClean="0"/>
            </a:br>
            <a:r>
              <a:rPr lang="en-US" dirty="0" smtClean="0"/>
              <a:t>Headpiece filled with straw. Alas!</a:t>
            </a:r>
            <a:br>
              <a:rPr lang="en-US" dirty="0" smtClean="0"/>
            </a:br>
            <a:r>
              <a:rPr lang="en-US" dirty="0" smtClean="0"/>
              <a:t>Our dried voices, when</a:t>
            </a:r>
            <a:br>
              <a:rPr lang="en-US" dirty="0" smtClean="0"/>
            </a:br>
            <a:r>
              <a:rPr lang="en-US" dirty="0" smtClean="0"/>
              <a:t>We whisper together</a:t>
            </a:r>
            <a:br>
              <a:rPr lang="en-US" dirty="0" smtClean="0"/>
            </a:br>
            <a:r>
              <a:rPr lang="en-US" dirty="0" smtClean="0"/>
              <a:t>Are quiet and meaningless</a:t>
            </a:r>
            <a:br>
              <a:rPr lang="en-US" dirty="0" smtClean="0"/>
            </a:br>
            <a:r>
              <a:rPr lang="en-US" dirty="0" smtClean="0"/>
              <a:t>As wind in dry grass</a:t>
            </a:r>
            <a:br>
              <a:rPr lang="en-US" dirty="0" smtClean="0"/>
            </a:br>
            <a:r>
              <a:rPr lang="en-US" dirty="0" smtClean="0"/>
              <a:t>Or rats' feet over broken glass</a:t>
            </a:r>
            <a:br>
              <a:rPr lang="en-US" dirty="0" smtClean="0"/>
            </a:br>
            <a:r>
              <a:rPr lang="en-US" dirty="0" smtClean="0"/>
              <a:t>In our dry cellar."</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Example</a:t>
            </a:r>
            <a:endParaRPr lang="en-US" dirty="0"/>
          </a:p>
        </p:txBody>
      </p:sp>
      <p:pic>
        <p:nvPicPr>
          <p:cNvPr id="44034" name="Picture 2"/>
          <p:cNvPicPr>
            <a:picLocks noChangeAspect="1" noChangeArrowheads="1"/>
          </p:cNvPicPr>
          <p:nvPr/>
        </p:nvPicPr>
        <mc:AlternateContent>
          <mc:Choice xmlns:ma="http://schemas.microsoft.com/office/mac/drawingml/2008/main" Requires="ma">
            <p:blipFill>
              <a:blip r:embed="rId2"/>
              <a:srcRect/>
              <a:stretch>
                <a:fillRect/>
              </a:stretch>
            </p:blipFill>
          </mc:Choice>
          <mc:Fallback>
            <p:blipFill>
              <a:blip r:embed="rId3"/>
              <a:srcRect/>
              <a:stretch>
                <a:fillRect/>
              </a:stretch>
            </p:blipFill>
          </mc:Fallback>
        </mc:AlternateContent>
        <p:spPr bwMode="auto">
          <a:xfrm>
            <a:off x="139550" y="1307103"/>
            <a:ext cx="4143375" cy="3630612"/>
          </a:xfrm>
          <a:prstGeom prst="rect">
            <a:avLst/>
          </a:prstGeom>
          <a:noFill/>
          <a:ln w="9525">
            <a:noFill/>
            <a:miter lim="800000"/>
            <a:headEnd/>
            <a:tailEnd/>
          </a:ln>
          <a:effectLst/>
        </p:spPr>
      </p:pic>
      <p:pic>
        <p:nvPicPr>
          <p:cNvPr id="44035" name="Picture 3"/>
          <p:cNvPicPr>
            <a:picLocks noChangeAspect="1" noChangeArrowheads="1"/>
          </p:cNvPicPr>
          <p:nvPr/>
        </p:nvPicPr>
        <mc:AlternateContent>
          <mc:Choice xmlns:ma="http://schemas.microsoft.com/office/mac/drawingml/2008/main" Requires="ma">
            <p:blipFill>
              <a:blip r:embed="rId4"/>
              <a:srcRect/>
              <a:stretch>
                <a:fillRect/>
              </a:stretch>
            </p:blipFill>
          </mc:Choice>
          <mc:Fallback>
            <p:blipFill>
              <a:blip r:embed="rId5"/>
              <a:srcRect/>
              <a:stretch>
                <a:fillRect/>
              </a:stretch>
            </p:blipFill>
          </mc:Fallback>
        </mc:AlternateContent>
        <p:spPr bwMode="auto">
          <a:xfrm>
            <a:off x="4157330" y="107255"/>
            <a:ext cx="4087813" cy="6719888"/>
          </a:xfrm>
          <a:prstGeom prst="rect">
            <a:avLst/>
          </a:prstGeom>
          <a:noFill/>
          <a:ln w="9525">
            <a:noFill/>
            <a:miter lim="800000"/>
            <a:headEnd/>
            <a:tailEnd/>
          </a:ln>
          <a:effectLst/>
        </p:spPr>
      </p:pic>
      <p:pic>
        <p:nvPicPr>
          <p:cNvPr id="44036" name="Picture 4"/>
          <p:cNvPicPr>
            <a:picLocks noChangeAspect="1" noChangeArrowheads="1"/>
          </p:cNvPicPr>
          <p:nvPr/>
        </p:nvPicPr>
        <mc:AlternateContent>
          <mc:Choice xmlns:ma="http://schemas.microsoft.com/office/mac/drawingml/2008/main" Requires="ma">
            <p:blipFill>
              <a:blip r:embed="rId6"/>
              <a:srcRect/>
              <a:stretch>
                <a:fillRect/>
              </a:stretch>
            </p:blipFill>
          </mc:Choice>
          <mc:Fallback>
            <p:blipFill>
              <a:blip r:embed="rId7"/>
              <a:srcRect/>
              <a:stretch>
                <a:fillRect/>
              </a:stretch>
            </p:blipFill>
          </mc:Fallback>
        </mc:AlternateContent>
        <p:spPr bwMode="auto">
          <a:xfrm>
            <a:off x="138435" y="5214212"/>
            <a:ext cx="4075113" cy="62388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0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0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0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Understand how to clarify what the essay intends readers to know or to do.</a:t>
            </a:r>
          </a:p>
          <a:p>
            <a:r>
              <a:rPr lang="en-US" dirty="0" smtClean="0"/>
              <a:t>Understand how to logically organize the information with a clear thesis, topic sentences, specific examples, appropriate transitions, and paragraphs in chronological order or in order of importance.</a:t>
            </a:r>
          </a:p>
          <a:p>
            <a:r>
              <a:rPr lang="en-US" dirty="0" smtClean="0"/>
              <a:t>Understand how to include only information that is relevant to the essay’s purpose.</a:t>
            </a:r>
          </a:p>
          <a:p>
            <a:r>
              <a:rPr lang="en-US" dirty="0" smtClean="0"/>
              <a:t>Understand how to apply the new information to what readers already know or find valuable.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lstStyle/>
          <a:p>
            <a:r>
              <a:rPr lang="en-US" dirty="0" smtClean="0"/>
              <a:t>W</a:t>
            </a:r>
            <a:r>
              <a:rPr lang="en-US" dirty="0" smtClean="0"/>
              <a:t>riting </a:t>
            </a:r>
            <a:r>
              <a:rPr lang="en-US" dirty="0" smtClean="0"/>
              <a:t>to inform is more than regurgitating facts</a:t>
            </a:r>
            <a:r>
              <a:rPr lang="en-US" dirty="0" smtClean="0"/>
              <a:t>.</a:t>
            </a:r>
          </a:p>
          <a:p>
            <a:r>
              <a:rPr lang="en-US" dirty="0" smtClean="0"/>
              <a:t> Know the </a:t>
            </a:r>
            <a:r>
              <a:rPr lang="en-US" dirty="0" smtClean="0"/>
              <a:t>purpose in giving readers this information and how to organize it for them effectively.</a:t>
            </a:r>
            <a:r>
              <a:rPr lang="en-US"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Basics</a:t>
            </a:r>
            <a:endParaRPr lang="en-US" dirty="0"/>
          </a:p>
        </p:txBody>
      </p:sp>
      <p:sp>
        <p:nvSpPr>
          <p:cNvPr id="3" name="Content Placeholder 2"/>
          <p:cNvSpPr>
            <a:spLocks noGrp="1"/>
          </p:cNvSpPr>
          <p:nvPr>
            <p:ph idx="1"/>
          </p:nvPr>
        </p:nvSpPr>
        <p:spPr/>
        <p:txBody>
          <a:bodyPr>
            <a:normAutofit/>
          </a:bodyPr>
          <a:lstStyle/>
          <a:p>
            <a:r>
              <a:rPr lang="en-US" dirty="0" smtClean="0"/>
              <a:t>Writing to inform is basic to all types of writing.</a:t>
            </a:r>
            <a:r>
              <a:rPr lang="en-US" dirty="0" smtClean="0"/>
              <a:t> </a:t>
            </a:r>
          </a:p>
          <a:p>
            <a:r>
              <a:rPr lang="en-US" dirty="0" smtClean="0"/>
              <a:t>Learning </a:t>
            </a:r>
            <a:r>
              <a:rPr lang="en-US" dirty="0" smtClean="0"/>
              <a:t>how to inform readers can improve other types of writing.</a:t>
            </a:r>
            <a:r>
              <a:rPr lang="en-US" dirty="0" smtClean="0"/>
              <a:t> </a:t>
            </a:r>
          </a:p>
          <a:p>
            <a:r>
              <a:rPr lang="en-US" dirty="0" smtClean="0"/>
              <a:t>Argumentative </a:t>
            </a:r>
            <a:r>
              <a:rPr lang="en-US" dirty="0" smtClean="0"/>
              <a:t>writing can be more effective if writers let the information (in this case, evidence) show the truth of their thesis</a:t>
            </a:r>
            <a:r>
              <a:rPr lang="en-US"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Suggestions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b="1" dirty="0" smtClean="0"/>
              <a:t>Clarify what you want readers to know or do.</a:t>
            </a:r>
            <a:r>
              <a:rPr lang="en-US" dirty="0" smtClean="0"/>
              <a:t> </a:t>
            </a:r>
          </a:p>
          <a:p>
            <a:r>
              <a:rPr lang="en-US" dirty="0" smtClean="0"/>
              <a:t>Information </a:t>
            </a:r>
            <a:r>
              <a:rPr lang="en-US" dirty="0" smtClean="0"/>
              <a:t>without a context is trivia and hard to remember.</a:t>
            </a:r>
            <a:r>
              <a:rPr lang="en-US" dirty="0" smtClean="0"/>
              <a:t> </a:t>
            </a:r>
          </a:p>
          <a:p>
            <a:r>
              <a:rPr lang="en-US" dirty="0" smtClean="0"/>
              <a:t>Telling </a:t>
            </a:r>
            <a:r>
              <a:rPr lang="en-US" dirty="0" smtClean="0"/>
              <a:t>readers what insights you want them to gain</a:t>
            </a:r>
            <a:r>
              <a:rPr lang="en-US" dirty="0" smtClean="0"/>
              <a:t> </a:t>
            </a:r>
          </a:p>
          <a:p>
            <a:pPr lvl="1"/>
            <a:r>
              <a:rPr lang="en-US" dirty="0" smtClean="0"/>
              <a:t>(</a:t>
            </a:r>
            <a:r>
              <a:rPr lang="en-US" dirty="0" smtClean="0"/>
              <a:t>e.g., "The writing process can reduce a writer's anxiety.")</a:t>
            </a:r>
            <a:r>
              <a:rPr lang="en-US" dirty="0" smtClean="0"/>
              <a:t>,</a:t>
            </a:r>
          </a:p>
          <a:p>
            <a:r>
              <a:rPr lang="en-US" dirty="0" smtClean="0"/>
              <a:t> What </a:t>
            </a:r>
            <a:r>
              <a:rPr lang="en-US" dirty="0" smtClean="0"/>
              <a:t>projects they will complete</a:t>
            </a:r>
            <a:r>
              <a:rPr lang="en-US" dirty="0" smtClean="0"/>
              <a:t> </a:t>
            </a:r>
          </a:p>
          <a:p>
            <a:pPr lvl="1"/>
            <a:r>
              <a:rPr lang="en-US" dirty="0" smtClean="0"/>
              <a:t>(</a:t>
            </a:r>
            <a:r>
              <a:rPr lang="en-US" dirty="0" smtClean="0"/>
              <a:t>e.g., "These instructions will guide you in the installation of your new home theater.")</a:t>
            </a:r>
            <a:r>
              <a:rPr lang="en-US" dirty="0" smtClean="0"/>
              <a:t>,</a:t>
            </a:r>
          </a:p>
          <a:p>
            <a:r>
              <a:rPr lang="en-US" dirty="0" smtClean="0"/>
              <a:t> Or </a:t>
            </a:r>
            <a:r>
              <a:rPr lang="en-US" dirty="0" smtClean="0"/>
              <a:t>what skills they will develop</a:t>
            </a:r>
            <a:r>
              <a:rPr lang="en-US" dirty="0" smtClean="0"/>
              <a:t> </a:t>
            </a:r>
          </a:p>
          <a:p>
            <a:pPr lvl="1"/>
            <a:r>
              <a:rPr lang="en-US" dirty="0" smtClean="0"/>
              <a:t>(</a:t>
            </a:r>
            <a:r>
              <a:rPr lang="en-US" dirty="0" smtClean="0"/>
              <a:t>e.g., "These helpful tips will triple your dating prowess."</a:t>
            </a:r>
            <a:r>
              <a:rPr lang="en-US" dirty="0" smtClean="0"/>
              <a:t>)</a:t>
            </a:r>
          </a:p>
          <a:p>
            <a:r>
              <a:rPr lang="en-US" dirty="0" smtClean="0"/>
              <a:t> This information will </a:t>
            </a:r>
            <a:r>
              <a:rPr lang="en-US" dirty="0" smtClean="0"/>
              <a:t>help them appreciate the meaning and significance of</a:t>
            </a:r>
            <a:r>
              <a:rPr lang="en-US" dirty="0" smtClean="0"/>
              <a:t> the </a:t>
            </a:r>
            <a:r>
              <a:rPr lang="en-US" dirty="0" smtClean="0"/>
              <a:t>information.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Suggestions </a:t>
            </a:r>
            <a:r>
              <a:rPr lang="en-US" i="1" dirty="0" smtClean="0"/>
              <a:t>continued …</a:t>
            </a:r>
            <a:endParaRPr lang="en-US" i="1" dirty="0"/>
          </a:p>
        </p:txBody>
      </p:sp>
      <p:sp>
        <p:nvSpPr>
          <p:cNvPr id="3" name="Content Placeholder 2"/>
          <p:cNvSpPr>
            <a:spLocks noGrp="1"/>
          </p:cNvSpPr>
          <p:nvPr>
            <p:ph idx="1"/>
          </p:nvPr>
        </p:nvSpPr>
        <p:spPr/>
        <p:txBody>
          <a:bodyPr>
            <a:normAutofit/>
          </a:bodyPr>
          <a:lstStyle/>
          <a:p>
            <a:pPr>
              <a:buNone/>
            </a:pPr>
            <a:r>
              <a:rPr lang="en-US" b="1" dirty="0" smtClean="0"/>
              <a:t>Organize your information logically.</a:t>
            </a:r>
            <a:r>
              <a:rPr lang="en-US" b="1" dirty="0" smtClean="0"/>
              <a:t> </a:t>
            </a:r>
          </a:p>
          <a:p>
            <a:r>
              <a:rPr lang="en-US" dirty="0" smtClean="0"/>
              <a:t>Sections </a:t>
            </a:r>
            <a:r>
              <a:rPr lang="en-US" dirty="0" smtClean="0"/>
              <a:t>in an essay or body paragraphs can be formed around steps in a history or process</a:t>
            </a:r>
            <a:r>
              <a:rPr lang="en-US" dirty="0" smtClean="0"/>
              <a:t> </a:t>
            </a:r>
          </a:p>
          <a:p>
            <a:pPr lvl="1"/>
            <a:r>
              <a:rPr lang="en-US" dirty="0" smtClean="0"/>
              <a:t>(</a:t>
            </a:r>
            <a:r>
              <a:rPr lang="en-US" dirty="0" smtClean="0"/>
              <a:t>e.g., "The American Civil War came about through three distinct stages.")</a:t>
            </a:r>
            <a:r>
              <a:rPr lang="en-US" dirty="0" smtClean="0"/>
              <a:t> </a:t>
            </a:r>
          </a:p>
          <a:p>
            <a:r>
              <a:rPr lang="en-US" dirty="0" smtClean="0"/>
              <a:t>Features </a:t>
            </a:r>
            <a:r>
              <a:rPr lang="en-US" dirty="0" smtClean="0"/>
              <a:t>of a subject</a:t>
            </a:r>
            <a:r>
              <a:rPr lang="en-US" dirty="0" smtClean="0"/>
              <a:t> </a:t>
            </a:r>
          </a:p>
          <a:p>
            <a:pPr lvl="1"/>
            <a:r>
              <a:rPr lang="en-US" dirty="0" smtClean="0"/>
              <a:t>(</a:t>
            </a:r>
            <a:r>
              <a:rPr lang="en-US" dirty="0" smtClean="0"/>
              <a:t>e.g., "Martial artists compete in two events: forms and sparring."</a:t>
            </a:r>
            <a:r>
              <a:rPr lang="en-US" dirty="0" smtClean="0"/>
              <a:t>)</a:t>
            </a:r>
          </a:p>
          <a:p>
            <a:r>
              <a:rPr lang="en-US" dirty="0" smtClean="0"/>
              <a:t> </a:t>
            </a:r>
            <a:r>
              <a:rPr lang="en-US" dirty="0" smtClean="0"/>
              <a:t>These sections or paragraphs can be organized chronologically or in order of importance.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Suggestions </a:t>
            </a:r>
            <a:r>
              <a:rPr lang="en-US" i="1" dirty="0" smtClean="0"/>
              <a:t>continued …</a:t>
            </a:r>
            <a:endParaRPr lang="en-US" i="1" dirty="0"/>
          </a:p>
        </p:txBody>
      </p:sp>
      <p:sp>
        <p:nvSpPr>
          <p:cNvPr id="3" name="Content Placeholder 2"/>
          <p:cNvSpPr>
            <a:spLocks noGrp="1"/>
          </p:cNvSpPr>
          <p:nvPr>
            <p:ph idx="1"/>
          </p:nvPr>
        </p:nvSpPr>
        <p:spPr/>
        <p:txBody>
          <a:bodyPr>
            <a:normAutofit lnSpcReduction="10000"/>
          </a:bodyPr>
          <a:lstStyle/>
          <a:p>
            <a:pPr>
              <a:buNone/>
            </a:pPr>
            <a:r>
              <a:rPr lang="en-US" b="1" dirty="0" smtClean="0"/>
              <a:t>Focus on information relevant to your purpose.</a:t>
            </a:r>
            <a:r>
              <a:rPr lang="en-US" dirty="0" smtClean="0"/>
              <a:t> </a:t>
            </a:r>
          </a:p>
          <a:p>
            <a:r>
              <a:rPr lang="en-US" dirty="0" smtClean="0"/>
              <a:t>Experts </a:t>
            </a:r>
            <a:r>
              <a:rPr lang="en-US" dirty="0" smtClean="0"/>
              <a:t>are often at risk of burying readers in information.</a:t>
            </a:r>
            <a:r>
              <a:rPr lang="en-US" dirty="0" smtClean="0"/>
              <a:t> </a:t>
            </a:r>
          </a:p>
          <a:p>
            <a:r>
              <a:rPr lang="en-US" dirty="0" smtClean="0"/>
              <a:t>They </a:t>
            </a:r>
            <a:r>
              <a:rPr lang="en-US" dirty="0" smtClean="0"/>
              <a:t>know a lot about their subjects, and they may share that information too enthusiastically.</a:t>
            </a:r>
            <a:r>
              <a:rPr lang="en-US" dirty="0" smtClean="0"/>
              <a:t> </a:t>
            </a:r>
          </a:p>
          <a:p>
            <a:r>
              <a:rPr lang="en-US" dirty="0" smtClean="0"/>
              <a:t>As </a:t>
            </a:r>
            <a:r>
              <a:rPr lang="en-US" dirty="0" smtClean="0"/>
              <a:t>you revise your informative writing</a:t>
            </a:r>
            <a:r>
              <a:rPr lang="en-US" u="sng" dirty="0" smtClean="0"/>
              <a:t>, cut out details </a:t>
            </a:r>
            <a:r>
              <a:rPr lang="en-US" dirty="0" smtClean="0"/>
              <a:t>that don't contribute to your purpose</a:t>
            </a:r>
            <a:r>
              <a:rPr lang="en-US" dirty="0" smtClean="0"/>
              <a:t>.</a:t>
            </a:r>
          </a:p>
          <a:p>
            <a:r>
              <a:rPr lang="en-US" dirty="0" smtClean="0"/>
              <a:t> </a:t>
            </a:r>
            <a:r>
              <a:rPr lang="en-US" dirty="0" smtClean="0"/>
              <a:t>For example,</a:t>
            </a:r>
            <a:r>
              <a:rPr lang="en-US" dirty="0" smtClean="0"/>
              <a:t> </a:t>
            </a:r>
          </a:p>
          <a:p>
            <a:pPr lvl="1"/>
            <a:r>
              <a:rPr lang="en-US" dirty="0" smtClean="0"/>
              <a:t>if </a:t>
            </a:r>
            <a:r>
              <a:rPr lang="en-US" dirty="0" smtClean="0"/>
              <a:t>your purpose is to teach us about speed dating, then information </a:t>
            </a:r>
            <a:r>
              <a:rPr lang="en-US" u="sng" dirty="0" smtClean="0"/>
              <a:t>on the history of dating </a:t>
            </a:r>
            <a:r>
              <a:rPr lang="en-US" dirty="0" smtClean="0"/>
              <a:t>practices is relevant only if it contributes directly to teaching us what speed dating is and how it developed.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Suggestions </a:t>
            </a:r>
            <a:r>
              <a:rPr lang="en-US" i="1" dirty="0" smtClean="0"/>
              <a:t>continued …</a:t>
            </a:r>
            <a:endParaRPr lang="en-US" i="1" dirty="0"/>
          </a:p>
        </p:txBody>
      </p:sp>
      <p:sp>
        <p:nvSpPr>
          <p:cNvPr id="3" name="Content Placeholder 2"/>
          <p:cNvSpPr>
            <a:spLocks noGrp="1"/>
          </p:cNvSpPr>
          <p:nvPr>
            <p:ph idx="1"/>
          </p:nvPr>
        </p:nvSpPr>
        <p:spPr/>
        <p:txBody>
          <a:bodyPr/>
          <a:lstStyle/>
          <a:p>
            <a:pPr>
              <a:buNone/>
            </a:pPr>
            <a:r>
              <a:rPr lang="en-US" b="1" dirty="0" smtClean="0"/>
              <a:t>Emphasize clarity and accessibility</a:t>
            </a:r>
            <a:r>
              <a:rPr lang="en-US" b="1" dirty="0" smtClean="0"/>
              <a:t>.</a:t>
            </a:r>
          </a:p>
          <a:p>
            <a:pPr>
              <a:buNone/>
            </a:pPr>
            <a:r>
              <a:rPr lang="en-US" dirty="0" smtClean="0"/>
              <a:t>In </a:t>
            </a:r>
            <a:r>
              <a:rPr lang="en-US" dirty="0" smtClean="0"/>
              <a:t>most academic situations,</a:t>
            </a:r>
            <a:r>
              <a:rPr lang="en-US" dirty="0" smtClean="0"/>
              <a:t> </a:t>
            </a:r>
          </a:p>
          <a:p>
            <a:pPr lvl="1"/>
            <a:r>
              <a:rPr lang="en-US" dirty="0" smtClean="0"/>
              <a:t>providing </a:t>
            </a:r>
            <a:r>
              <a:rPr lang="en-US" dirty="0" smtClean="0"/>
              <a:t>a clear thesis,</a:t>
            </a:r>
            <a:r>
              <a:rPr lang="en-US" dirty="0" smtClean="0"/>
              <a:t> </a:t>
            </a:r>
          </a:p>
          <a:p>
            <a:pPr lvl="1"/>
            <a:r>
              <a:rPr lang="en-US" dirty="0" smtClean="0"/>
              <a:t>topic </a:t>
            </a:r>
            <a:r>
              <a:rPr lang="en-US" dirty="0" smtClean="0"/>
              <a:t>sentences</a:t>
            </a:r>
            <a:r>
              <a:rPr lang="en-US" dirty="0" smtClean="0"/>
              <a:t>,</a:t>
            </a:r>
            <a:endParaRPr lang="en-US" dirty="0" smtClean="0"/>
          </a:p>
          <a:p>
            <a:pPr lvl="1"/>
            <a:r>
              <a:rPr lang="en-US" dirty="0" smtClean="0"/>
              <a:t>appropriate </a:t>
            </a:r>
            <a:r>
              <a:rPr lang="en-US" dirty="0" smtClean="0"/>
              <a:t>transitions will help readers better understand</a:t>
            </a:r>
            <a:r>
              <a:rPr lang="en-US" dirty="0" smtClean="0"/>
              <a:t> </a:t>
            </a:r>
          </a:p>
          <a:p>
            <a:pPr>
              <a:buNone/>
            </a:pPr>
            <a:r>
              <a:rPr lang="en-US" dirty="0" smtClean="0"/>
              <a:t>You </a:t>
            </a:r>
            <a:r>
              <a:rPr lang="en-US" dirty="0" smtClean="0"/>
              <a:t>want them to ponder the information, not your efforts to communicate that information.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Suggestions </a:t>
            </a:r>
            <a:r>
              <a:rPr lang="en-US" i="1" dirty="0" smtClean="0"/>
              <a:t>continued …</a:t>
            </a:r>
            <a:endParaRPr lang="en-US" i="1" dirty="0"/>
          </a:p>
        </p:txBody>
      </p:sp>
      <p:sp>
        <p:nvSpPr>
          <p:cNvPr id="3" name="Content Placeholder 2"/>
          <p:cNvSpPr>
            <a:spLocks noGrp="1"/>
          </p:cNvSpPr>
          <p:nvPr>
            <p:ph idx="1"/>
          </p:nvPr>
        </p:nvSpPr>
        <p:spPr/>
        <p:txBody>
          <a:bodyPr>
            <a:normAutofit/>
          </a:bodyPr>
          <a:lstStyle/>
          <a:p>
            <a:pPr>
              <a:buNone/>
            </a:pPr>
            <a:r>
              <a:rPr lang="en-US" b="1" dirty="0" smtClean="0"/>
              <a:t>Make the information meaningful for readers.</a:t>
            </a:r>
            <a:r>
              <a:rPr lang="en-US" dirty="0" smtClean="0"/>
              <a:t> </a:t>
            </a:r>
          </a:p>
          <a:p>
            <a:r>
              <a:rPr lang="en-US" dirty="0" smtClean="0"/>
              <a:t>Near </a:t>
            </a:r>
            <a:r>
              <a:rPr lang="en-US" dirty="0" smtClean="0"/>
              <a:t>the beginning of the work,</a:t>
            </a:r>
            <a:r>
              <a:rPr lang="en-US" dirty="0" smtClean="0"/>
              <a:t> explain </a:t>
            </a:r>
            <a:r>
              <a:rPr lang="en-US" dirty="0" smtClean="0"/>
              <a:t>to readers what you want them to know or do after reading your work.</a:t>
            </a:r>
            <a:r>
              <a:rPr lang="en-US" dirty="0" smtClean="0"/>
              <a:t> </a:t>
            </a:r>
          </a:p>
          <a:p>
            <a:r>
              <a:rPr lang="en-US" dirty="0" smtClean="0"/>
              <a:t>S</a:t>
            </a:r>
            <a:r>
              <a:rPr lang="en-US" dirty="0" smtClean="0"/>
              <a:t>eek </a:t>
            </a:r>
            <a:r>
              <a:rPr lang="en-US" dirty="0" smtClean="0"/>
              <a:t>ways to connect what you are teaching to what they already know or find valuable.</a:t>
            </a:r>
            <a:r>
              <a:rPr lang="en-US" dirty="0" smtClean="0"/>
              <a:t> </a:t>
            </a:r>
          </a:p>
          <a:p>
            <a:r>
              <a:rPr lang="en-US" dirty="0" smtClean="0"/>
              <a:t>For example </a:t>
            </a:r>
          </a:p>
          <a:p>
            <a:pPr lvl="1"/>
            <a:r>
              <a:rPr lang="en-US" dirty="0" smtClean="0"/>
              <a:t>T</a:t>
            </a:r>
            <a:r>
              <a:rPr lang="en-US" dirty="0" smtClean="0"/>
              <a:t>elling </a:t>
            </a:r>
            <a:r>
              <a:rPr lang="en-US" dirty="0" smtClean="0"/>
              <a:t>beginning students that academic research is similar to the research they already do as consumers, parents, or citizens may help them see the value of research and how it relates to other areas of their lives.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17</TotalTime>
  <Words>722</Words>
  <Application>Microsoft Macintosh PowerPoint</Application>
  <PresentationFormat>On-screen Show (4:3)</PresentationFormat>
  <Paragraphs>58</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Advantage</vt:lpstr>
      <vt:lpstr>Writing to Inform</vt:lpstr>
      <vt:lpstr>Objectives</vt:lpstr>
      <vt:lpstr>Purpose</vt:lpstr>
      <vt:lpstr>The Basics</vt:lpstr>
      <vt:lpstr>Suggestions</vt:lpstr>
      <vt:lpstr>Suggestions continued …</vt:lpstr>
      <vt:lpstr>Suggestions continued …</vt:lpstr>
      <vt:lpstr>Suggestions continued …</vt:lpstr>
      <vt:lpstr>Suggestions continued …</vt:lpstr>
      <vt:lpstr>Suggestions continued …</vt:lpstr>
      <vt:lpstr>Example</vt:lpstr>
    </vt:vector>
  </TitlesOfParts>
  <Company>Killeen Independent School System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to Inform</dc:title>
  <dc:creator>KISD</dc:creator>
  <cp:lastModifiedBy>KISD</cp:lastModifiedBy>
  <cp:revision>1</cp:revision>
  <dcterms:created xsi:type="dcterms:W3CDTF">2011-01-18T21:48:42Z</dcterms:created>
  <dcterms:modified xsi:type="dcterms:W3CDTF">2011-01-18T22:06:07Z</dcterms:modified>
</cp:coreProperties>
</file>